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Alegreya SC"/>
      <p:regular r:id="rId34"/>
      <p:bold r:id="rId35"/>
      <p:italic r:id="rId36"/>
      <p:boldItalic r:id="rId37"/>
    </p:embeddedFont>
    <p:embeddedFont>
      <p:font typeface="Raleway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Light-italic.fntdata"/><Relationship Id="rId20" Type="http://schemas.openxmlformats.org/officeDocument/2006/relationships/slide" Target="slides/slide15.xml"/><Relationship Id="rId41" Type="http://schemas.openxmlformats.org/officeDocument/2006/relationships/font" Target="fonts/RalewayLight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6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5.xml"/><Relationship Id="rId32" Type="http://schemas.openxmlformats.org/officeDocument/2006/relationships/font" Target="fonts/Raleway-italic.fntdata"/><Relationship Id="rId13" Type="http://schemas.openxmlformats.org/officeDocument/2006/relationships/slide" Target="slides/slide8.xml"/><Relationship Id="rId35" Type="http://schemas.openxmlformats.org/officeDocument/2006/relationships/font" Target="fonts/AlegreyaSC-bold.fntdata"/><Relationship Id="rId12" Type="http://schemas.openxmlformats.org/officeDocument/2006/relationships/slide" Target="slides/slide7.xml"/><Relationship Id="rId34" Type="http://schemas.openxmlformats.org/officeDocument/2006/relationships/font" Target="fonts/AlegreyaSC-regular.fntdata"/><Relationship Id="rId15" Type="http://schemas.openxmlformats.org/officeDocument/2006/relationships/slide" Target="slides/slide10.xml"/><Relationship Id="rId37" Type="http://schemas.openxmlformats.org/officeDocument/2006/relationships/font" Target="fonts/AlegreyaSC-boldItalic.fntdata"/><Relationship Id="rId14" Type="http://schemas.openxmlformats.org/officeDocument/2006/relationships/slide" Target="slides/slide9.xml"/><Relationship Id="rId36" Type="http://schemas.openxmlformats.org/officeDocument/2006/relationships/font" Target="fonts/AlegreyaSC-italic.fntdata"/><Relationship Id="rId17" Type="http://schemas.openxmlformats.org/officeDocument/2006/relationships/slide" Target="slides/slide12.xml"/><Relationship Id="rId39" Type="http://schemas.openxmlformats.org/officeDocument/2006/relationships/font" Target="fonts/RalewayLight-bold.fntdata"/><Relationship Id="rId16" Type="http://schemas.openxmlformats.org/officeDocument/2006/relationships/slide" Target="slides/slide11.xml"/><Relationship Id="rId38" Type="http://schemas.openxmlformats.org/officeDocument/2006/relationships/font" Target="fonts/Raleway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S’assurer qu’il s’agisse du dernier logo...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5721abbb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5721abbb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721abbb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721abbb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5721abbb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5721abbb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5c383d59c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5c383d59c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FAIRE UN CAMEMBERT DE ÇA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43d7800c6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43d7800c6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43d7800c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43d7800c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5721abbb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5721abbb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5721abbb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5721abbb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5721abbb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5721abbb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5c27193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5c27193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43d7800c6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43d7800c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5721abbb8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5721abbb8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5721abbb8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5721abbb8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581ca70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581ca70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nb influenceurs, nb views cumulées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5c271934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65c271934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43d7800c6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43d7800c6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43d7800c6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43d7800c6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43d7800c6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43d7800c6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FAIRE UN CAMEMBERT DE ÇA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43d7800c6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43d7800c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43d7800c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43d7800c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5721abb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5721abb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5721abbb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5721abbb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5721abbb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5721abbb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0" Type="http://schemas.openxmlformats.org/officeDocument/2006/relationships/image" Target="../media/image3.png"/><Relationship Id="rId9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Relationship Id="rId10" Type="http://schemas.openxmlformats.org/officeDocument/2006/relationships/image" Target="../media/image3.png"/><Relationship Id="rId9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36.png"/><Relationship Id="rId7" Type="http://schemas.openxmlformats.org/officeDocument/2006/relationships/image" Target="../media/image18.png"/><Relationship Id="rId8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33.png"/><Relationship Id="rId11" Type="http://schemas.openxmlformats.org/officeDocument/2006/relationships/image" Target="../media/image3.png"/><Relationship Id="rId10" Type="http://schemas.openxmlformats.org/officeDocument/2006/relationships/image" Target="../media/image14.png"/><Relationship Id="rId9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37.png"/><Relationship Id="rId8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42.png"/><Relationship Id="rId6" Type="http://schemas.openxmlformats.org/officeDocument/2006/relationships/image" Target="../media/image30.png"/><Relationship Id="rId7" Type="http://schemas.openxmlformats.org/officeDocument/2006/relationships/image" Target="../media/image24.png"/><Relationship Id="rId8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727863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latin typeface="Alegreya SC"/>
                <a:ea typeface="Alegreya SC"/>
                <a:cs typeface="Alegreya SC"/>
                <a:sym typeface="Alegreya SC"/>
              </a:rPr>
              <a:t>Coverage Report</a:t>
            </a:r>
            <a:endParaRPr sz="3600">
              <a:latin typeface="Alegreya SC"/>
              <a:ea typeface="Alegreya SC"/>
              <a:cs typeface="Alegreya SC"/>
              <a:sym typeface="Alegreya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Announcement &amp; Kickstarter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913" y="684950"/>
            <a:ext cx="4318163" cy="20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146" y="4314745"/>
            <a:ext cx="1864630" cy="50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200" y="3785450"/>
            <a:ext cx="2191718" cy="13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 actions: Kickstarter launch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 release date: 03/09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Coverage: 18 articles (14 news &amp; 4 previews)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u="sng"/>
              <a:t>How did we perform</a:t>
            </a:r>
            <a:r>
              <a:rPr lang="fr"/>
              <a:t>: The Kickstarter launch press release was boosted by the Gamescom meetings, great assets (gameplay &amp; lore trailers, arts, screenshots)</a:t>
            </a: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210" y="2954150"/>
            <a:ext cx="3642116" cy="204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550" y="2954150"/>
            <a:ext cx="3640301" cy="20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 actions: Wizards of the Coast partnership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 release date: 24/09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Coverage: 8 news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u="sng"/>
              <a:t>How did we perform</a:t>
            </a:r>
            <a:r>
              <a:rPr lang="fr"/>
              <a:t>: the pick-up of this press release was rather low. This announcement was very specific, and only but a few people could grasp the importance of the announcement through medias in France. </a:t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9225" y="3068763"/>
            <a:ext cx="2256474" cy="225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1275" y="3849324"/>
            <a:ext cx="2549600" cy="6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0500" y="3696513"/>
            <a:ext cx="962988" cy="96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0488" y="3734487"/>
            <a:ext cx="963000" cy="9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 actions: Kickstarter conclusion 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311700" y="1152475"/>
            <a:ext cx="488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</a:t>
            </a:r>
            <a:r>
              <a:rPr lang="fr" sz="1600"/>
              <a:t>ress release date: 30/09 (100% funded)</a:t>
            </a:r>
            <a:br>
              <a:rPr lang="fr" sz="1600"/>
            </a:br>
            <a:r>
              <a:rPr lang="fr" sz="1600"/>
              <a:t>and 07/10 (Definitive results)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Coverage 100% funded : 4 news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600"/>
              <a:t>Coverage Definitive results : 9 news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1600"/>
              <a:t>How did we perform: If the 100% funded press release pick up was rather low, we obtained better figures with the Definite Results Press Release. Making a summary of the stretch goals once the Kickstarter ends was definitely a good move !</a:t>
            </a:r>
            <a:endParaRPr sz="1600"/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0150" y="1641600"/>
            <a:ext cx="3642000" cy="20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Influence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 coverage : Overview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311700" y="109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2400"/>
              <a:t>7 content creators</a:t>
            </a:r>
            <a:r>
              <a:rPr lang="fr" sz="2400"/>
              <a:t> have made a total of </a:t>
            </a:r>
            <a:r>
              <a:rPr b="1" lang="fr" sz="2400"/>
              <a:t>9 videos</a:t>
            </a:r>
            <a:endParaRPr sz="2400"/>
          </a:p>
        </p:txBody>
      </p:sp>
      <p:sp>
        <p:nvSpPr>
          <p:cNvPr id="209" name="Google Shape;209;p25"/>
          <p:cNvSpPr txBox="1"/>
          <p:nvPr/>
        </p:nvSpPr>
        <p:spPr>
          <a:xfrm>
            <a:off x="806475" y="2440800"/>
            <a:ext cx="5475600" cy="23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Koinsky</a:t>
            </a:r>
            <a:r>
              <a:rPr lang="fr" sz="1800">
                <a:solidFill>
                  <a:schemeClr val="lt2"/>
                </a:solidFill>
              </a:rPr>
              <a:t> : 2 Youtube videos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Krayn</a:t>
            </a:r>
            <a:r>
              <a:rPr lang="fr" sz="1800">
                <a:solidFill>
                  <a:schemeClr val="lt2"/>
                </a:solidFill>
              </a:rPr>
              <a:t> : 1 Twitch stream and 1 Youtube video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Jean Baptiste Show</a:t>
            </a:r>
            <a:r>
              <a:rPr lang="fr" sz="1800">
                <a:solidFill>
                  <a:schemeClr val="lt2"/>
                </a:solidFill>
              </a:rPr>
              <a:t> : </a:t>
            </a:r>
            <a:r>
              <a:rPr lang="fr" sz="1800">
                <a:solidFill>
                  <a:schemeClr val="lt2"/>
                </a:solidFill>
              </a:rPr>
              <a:t>1 Youtube video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Leif &amp; Sukhoi</a:t>
            </a:r>
            <a:r>
              <a:rPr lang="fr" sz="1800">
                <a:solidFill>
                  <a:schemeClr val="lt2"/>
                </a:solidFill>
              </a:rPr>
              <a:t> : </a:t>
            </a:r>
            <a:r>
              <a:rPr lang="fr" sz="1800">
                <a:solidFill>
                  <a:schemeClr val="lt2"/>
                </a:solidFill>
              </a:rPr>
              <a:t>1 Youtube video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Titavion</a:t>
            </a:r>
            <a:r>
              <a:rPr lang="fr" sz="1800">
                <a:solidFill>
                  <a:schemeClr val="lt2"/>
                </a:solidFill>
              </a:rPr>
              <a:t> : </a:t>
            </a:r>
            <a:r>
              <a:rPr lang="fr" sz="1800">
                <a:solidFill>
                  <a:schemeClr val="lt2"/>
                </a:solidFill>
              </a:rPr>
              <a:t>1 Twitch stream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Desastre_show</a:t>
            </a:r>
            <a:r>
              <a:rPr lang="fr" sz="1800">
                <a:solidFill>
                  <a:schemeClr val="lt2"/>
                </a:solidFill>
              </a:rPr>
              <a:t> : 1 Twitch stream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➢"/>
            </a:pPr>
            <a:r>
              <a:rPr b="1" lang="fr" sz="1800">
                <a:solidFill>
                  <a:schemeClr val="lt2"/>
                </a:solidFill>
              </a:rPr>
              <a:t>Kittykathee</a:t>
            </a:r>
            <a:r>
              <a:rPr lang="fr" sz="1800">
                <a:solidFill>
                  <a:schemeClr val="lt2"/>
                </a:solidFill>
              </a:rPr>
              <a:t> : </a:t>
            </a:r>
            <a:r>
              <a:rPr lang="fr" sz="1800">
                <a:solidFill>
                  <a:schemeClr val="lt2"/>
                </a:solidFill>
              </a:rPr>
              <a:t>1 Twitch stream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2012400" y="1519113"/>
            <a:ext cx="511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generating</a:t>
            </a:r>
            <a:br>
              <a:rPr b="1" lang="fr"/>
            </a:br>
            <a:r>
              <a:rPr b="1" lang="fr" sz="2400"/>
              <a:t>389555</a:t>
            </a:r>
            <a:r>
              <a:rPr lang="fr" sz="2400"/>
              <a:t> cumulated views</a:t>
            </a:r>
            <a:endParaRPr sz="2400"/>
          </a:p>
        </p:txBody>
      </p:sp>
      <p:pic>
        <p:nvPicPr>
          <p:cNvPr id="214" name="Google Shape;21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075" y="2360912"/>
            <a:ext cx="2092900" cy="2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Collaboration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221" name="Google Shape;221;p26"/>
          <p:cNvSpPr txBox="1"/>
          <p:nvPr>
            <p:ph idx="1" type="body"/>
          </p:nvPr>
        </p:nvSpPr>
        <p:spPr>
          <a:xfrm>
            <a:off x="311700" y="1152475"/>
            <a:ext cx="8520600" cy="28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Press agencies Worldwide (US, UK, GSA, FR) leaded by Pierre &amp; Premier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Great workflow, coordination &amp; team meetings overall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High quality assets for PR needs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Availability of Pierre, Mathieu and Emile who were open-minded on PR / influencers recommandations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Last minute changes went okay, even with US / Europe time difference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 few misunderstandings from time to time (without consequences) : a debriefing after every team calls would have helped</a:t>
            </a:r>
            <a:endParaRPr/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How good did we do? (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1/2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231" name="Google Shape;231;p27"/>
          <p:cNvSpPr txBox="1"/>
          <p:nvPr>
            <p:ph idx="1" type="body"/>
          </p:nvPr>
        </p:nvSpPr>
        <p:spPr>
          <a:xfrm>
            <a:off x="311700" y="887200"/>
            <a:ext cx="8520600" cy="4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Let’s kick-start </a:t>
            </a:r>
            <a:r>
              <a:rPr lang="fr" sz="1600"/>
              <a:t>Solasta CotM - kind of a “Niche” game: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The main PR goal during the Kickstarter was to get fans’ attention </a:t>
            </a:r>
            <a:r>
              <a:rPr lang="fr" u="sng"/>
              <a:t>mostly</a:t>
            </a:r>
            <a:r>
              <a:rPr lang="fr" u="sng"/>
              <a:t> through specialized medias</a:t>
            </a:r>
            <a:r>
              <a:rPr lang="fr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Several journalists told us they were </a:t>
            </a:r>
            <a:r>
              <a:rPr lang="fr" u="sng"/>
              <a:t>reluctant to talk about a Kickstarter project</a:t>
            </a:r>
            <a:r>
              <a:rPr lang="fr"/>
              <a:t>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… But Mathieu’s Background and BPI France investment </a:t>
            </a:r>
            <a:r>
              <a:rPr lang="fr" u="sng"/>
              <a:t>helped to clear some of their doubts</a:t>
            </a:r>
            <a:r>
              <a:rPr lang="fr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 The </a:t>
            </a:r>
            <a:r>
              <a:rPr lang="fr" u="sng"/>
              <a:t>Demo</a:t>
            </a:r>
            <a:r>
              <a:rPr lang="fr"/>
              <a:t> was also a </a:t>
            </a:r>
            <a:r>
              <a:rPr lang="fr" u="sng"/>
              <a:t>great “confidence” move</a:t>
            </a:r>
            <a:r>
              <a:rPr lang="fr"/>
              <a:t>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We targeted the Tactical / CRPG fans through </a:t>
            </a:r>
            <a:r>
              <a:rPr lang="fr" u="sng"/>
              <a:t>identified Tactical / </a:t>
            </a:r>
            <a:r>
              <a:rPr lang="fr" u="sng"/>
              <a:t>CRPG-savvy</a:t>
            </a:r>
            <a:r>
              <a:rPr lang="fr" u="sng"/>
              <a:t> journalists</a:t>
            </a:r>
            <a:r>
              <a:rPr lang="fr"/>
              <a:t>, resulting in </a:t>
            </a:r>
            <a:r>
              <a:rPr lang="fr" u="sng"/>
              <a:t>great previews</a:t>
            </a:r>
            <a:r>
              <a:rPr lang="fr"/>
              <a:t>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The time is short!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We had 2 months and a half between the announcement of the game and the beginning of the Kickstarter, which is </a:t>
            </a:r>
            <a:r>
              <a:rPr lang="fr" u="sng"/>
              <a:t>quite short!</a:t>
            </a:r>
            <a:endParaRPr u="sng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Specialized medias attracted to indie games usually follow a game (and the dev team) for </a:t>
            </a:r>
            <a:r>
              <a:rPr lang="fr" u="sng"/>
              <a:t>several months / years, before getting a high interest</a:t>
            </a:r>
            <a:r>
              <a:rPr lang="fr"/>
              <a:t> in it...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… But Solasta CotM was something else! Thanks to the game being “niche” with little offer on the market for Tactical / CRPG / D&amp;D fans, we </a:t>
            </a:r>
            <a:r>
              <a:rPr lang="fr" u="sng"/>
              <a:t>gained immediate interest from some medias</a:t>
            </a:r>
            <a:r>
              <a:rPr lang="fr"/>
              <a:t> 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How good did we do? (2/2) 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241" name="Google Shape;24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600"/>
              <a:t>Gamescom: No Country for Indie games?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The Gamescom is highly concurrential with a lot of AAA… but is a great place to showcase the game to the press. Even in such a context, </a:t>
            </a:r>
            <a:r>
              <a:rPr lang="fr" u="sng"/>
              <a:t>going to Gamescom is a credibility move for the game and the studio</a:t>
            </a:r>
            <a:r>
              <a:rPr lang="fr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Difficulty with so much competition : to have deep previews of the game. </a:t>
            </a:r>
            <a:r>
              <a:rPr lang="fr" u="sng"/>
              <a:t>Most journalists focused their attention on titles awaited by their community</a:t>
            </a:r>
            <a:r>
              <a:rPr lang="fr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Considering that, </a:t>
            </a:r>
            <a:r>
              <a:rPr lang="fr" u="sng"/>
              <a:t>the event went really well </a:t>
            </a:r>
            <a:r>
              <a:rPr lang="fr"/>
              <a:t>(meetings with 10 medias and 2 influencers over one day and a half) with 15 subsequent articles / videos. </a:t>
            </a:r>
            <a:r>
              <a:rPr lang="fr" u="sng"/>
              <a:t>These articles were mostly positives! </a:t>
            </a:r>
            <a:endParaRPr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type="title"/>
          </p:nvPr>
        </p:nvSpPr>
        <p:spPr>
          <a:xfrm>
            <a:off x="311700" y="419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Targeting it right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251" name="Google Shape;251;p29"/>
          <p:cNvSpPr txBox="1"/>
          <p:nvPr>
            <p:ph idx="1" type="body"/>
          </p:nvPr>
        </p:nvSpPr>
        <p:spPr>
          <a:xfrm>
            <a:off x="311700" y="1127425"/>
            <a:ext cx="8520600" cy="35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Aim for the mainstream?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For Indie games, and more especially for a “Niche” game as Solasta CotM, it’s hard to go “big” into the mainstream medias. Also, it’s kind of a “glory move”, since the main targets are mostly hardcore players and D&amp;D fans. In any case, </a:t>
            </a:r>
            <a:r>
              <a:rPr lang="fr" u="sng"/>
              <a:t>we’ll have a few cards to play for the mainstream medias</a:t>
            </a:r>
            <a:r>
              <a:rPr lang="fr"/>
              <a:t> (A raising geek culture awareness, Mathieu as a french entrepreneur…).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600"/>
              <a:t>D&amp;D players Missing In Action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In France, except a few small medias, there’s no big, influential D&amp;D press / medias and the community is scattered, but powerful. It will be useful to </a:t>
            </a:r>
            <a:r>
              <a:rPr lang="fr" u="sng"/>
              <a:t>push hard on those smaller medias</a:t>
            </a:r>
            <a:r>
              <a:rPr lang="fr"/>
              <a:t>, but more importantly, to </a:t>
            </a:r>
            <a:r>
              <a:rPr lang="fr" u="sng"/>
              <a:t>identify as many entry point to the D&amp;D community as possible</a:t>
            </a:r>
            <a:r>
              <a:rPr lang="fr"/>
              <a:t>. </a:t>
            </a:r>
            <a:endParaRPr/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title"/>
          </p:nvPr>
        </p:nvSpPr>
        <p:spPr>
          <a:xfrm>
            <a:off x="311700" y="319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Anticipating the next steps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311700" y="874900"/>
            <a:ext cx="8520600" cy="4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The press can’t ignore Solasta CotM anymore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As said before, a Kickstarter project always raises doubts among the press. A solid team background, demo and - more than anything - </a:t>
            </a:r>
            <a:r>
              <a:rPr lang="fr" u="sng"/>
              <a:t>the success of the Kickstarter will help a lot to establish future contacts with the press</a:t>
            </a:r>
            <a:r>
              <a:rPr lang="fr"/>
              <a:t>, whether they’re already aware of the game or not.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600"/>
              <a:t>Follow the market and adapt the communication towards journalists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PR-wise, it will be important to follow the Tactical / CRPG games which will be out between now and the final release of Solasta CotM (Baldur’s Gate III for example). </a:t>
            </a:r>
            <a:r>
              <a:rPr lang="fr" u="sng"/>
              <a:t>Journalists &amp; influencers attracted by this kind of games are picky</a:t>
            </a:r>
            <a:r>
              <a:rPr lang="fr"/>
              <a:t> (new quality standards will be set for them). During interviews, Tactical Adventures Team did great at showing how good they know their subject, and they will have to </a:t>
            </a:r>
            <a:r>
              <a:rPr lang="fr" u="sng"/>
              <a:t>keep track of what’s going on around the Tactical / CRPG world</a:t>
            </a:r>
            <a:r>
              <a:rPr lang="fr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Those journalists and Influencers also </a:t>
            </a:r>
            <a:r>
              <a:rPr lang="fr" u="sng"/>
              <a:t>tend to react like fans</a:t>
            </a:r>
            <a:r>
              <a:rPr lang="fr"/>
              <a:t>, who can be heavily fired up... for better or worse. When addressing them, it’s mandatory to </a:t>
            </a:r>
            <a:r>
              <a:rPr lang="fr"/>
              <a:t>show transparency about what Solasta is (or isn’t), thus avoiding misunderstanding and backlash. </a:t>
            </a:r>
            <a:endParaRPr/>
          </a:p>
        </p:txBody>
      </p:sp>
      <p:pic>
        <p:nvPicPr>
          <p:cNvPr id="262" name="Google Shape;2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Press 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Highlights (1/3)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143" y="1244438"/>
            <a:ext cx="1423810" cy="34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450" y="1860302"/>
            <a:ext cx="2907199" cy="216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1101" y="1204763"/>
            <a:ext cx="1511537" cy="44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4113" y="1860794"/>
            <a:ext cx="3045549" cy="2161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9136" y="1841400"/>
            <a:ext cx="2095088" cy="314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6700" y="1204763"/>
            <a:ext cx="1679934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Summary (Press)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Quick recap &amp; Objectives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Global Coverage : overviews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Press releases timeline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PR Actions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Our collaboration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Analysis: How good did we do?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Analysis: Targeting it right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Analysis: Anticipating the next steps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Highlights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Press 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Highlights (2/3)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38" y="1253575"/>
            <a:ext cx="170497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63" y="1818999"/>
            <a:ext cx="2956750" cy="209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0963" y="1205950"/>
            <a:ext cx="13620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7337" y="1841824"/>
            <a:ext cx="2769346" cy="314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3802" y="1231725"/>
            <a:ext cx="1499606" cy="4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3850" y="1857225"/>
            <a:ext cx="2956724" cy="19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Press 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Highlights (3/3)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170" y="1227913"/>
            <a:ext cx="15811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687" y="1857225"/>
            <a:ext cx="2904124" cy="172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894" y="3549458"/>
            <a:ext cx="2879714" cy="32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1425" y="1192606"/>
            <a:ext cx="1581150" cy="47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4561" y="1857226"/>
            <a:ext cx="2734888" cy="300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3832" y="1017723"/>
            <a:ext cx="836758" cy="7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0138" y="1857225"/>
            <a:ext cx="2904149" cy="21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Influencers</a:t>
            </a: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 Highlights (1/2)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 rotWithShape="1">
          <a:blip r:embed="rId5">
            <a:alphaModFix/>
          </a:blip>
          <a:srcRect b="11047" l="0" r="0" t="0"/>
          <a:stretch/>
        </p:blipFill>
        <p:spPr>
          <a:xfrm>
            <a:off x="213750" y="1776650"/>
            <a:ext cx="3965900" cy="226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5291" y="1017725"/>
            <a:ext cx="2082809" cy="6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4"/>
          <p:cNvSpPr txBox="1"/>
          <p:nvPr/>
        </p:nvSpPr>
        <p:spPr>
          <a:xfrm>
            <a:off x="1403650" y="4109500"/>
            <a:ext cx="15861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1600">
                <a:solidFill>
                  <a:schemeClr val="lt2"/>
                </a:solidFill>
              </a:rPr>
              <a:t>359 029</a:t>
            </a:r>
            <a:r>
              <a:rPr lang="fr" sz="1600">
                <a:solidFill>
                  <a:schemeClr val="lt2"/>
                </a:solidFill>
              </a:rPr>
              <a:t> views</a:t>
            </a:r>
            <a:br>
              <a:rPr lang="fr" sz="1600">
                <a:solidFill>
                  <a:schemeClr val="lt2"/>
                </a:solidFill>
              </a:rPr>
            </a:br>
            <a:r>
              <a:rPr lang="fr" sz="1600">
                <a:solidFill>
                  <a:schemeClr val="lt2"/>
                </a:solidFill>
              </a:rPr>
              <a:t>05/09/2019</a:t>
            </a:r>
            <a:endParaRPr sz="1600">
              <a:solidFill>
                <a:schemeClr val="lt2"/>
              </a:solidFill>
            </a:endParaRPr>
          </a:p>
        </p:txBody>
      </p:sp>
      <p:pic>
        <p:nvPicPr>
          <p:cNvPr id="322" name="Google Shape;32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5650" y="1046475"/>
            <a:ext cx="1502851" cy="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 rotWithShape="1">
          <a:blip r:embed="rId8">
            <a:alphaModFix/>
          </a:blip>
          <a:srcRect b="12671" l="0" r="0" t="0"/>
          <a:stretch/>
        </p:blipFill>
        <p:spPr>
          <a:xfrm>
            <a:off x="4774125" y="1773450"/>
            <a:ext cx="3965899" cy="226805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4"/>
          <p:cNvSpPr txBox="1"/>
          <p:nvPr/>
        </p:nvSpPr>
        <p:spPr>
          <a:xfrm>
            <a:off x="5078425" y="4138250"/>
            <a:ext cx="3357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1600">
                <a:solidFill>
                  <a:schemeClr val="lt2"/>
                </a:solidFill>
              </a:rPr>
              <a:t>2 vidéos : 11248</a:t>
            </a:r>
            <a:r>
              <a:rPr lang="fr" sz="1600">
                <a:solidFill>
                  <a:schemeClr val="lt2"/>
                </a:solidFill>
              </a:rPr>
              <a:t> cumulated views</a:t>
            </a:r>
            <a:br>
              <a:rPr lang="fr" sz="1600">
                <a:solidFill>
                  <a:schemeClr val="lt2"/>
                </a:solidFill>
              </a:rPr>
            </a:br>
            <a:r>
              <a:rPr lang="fr" sz="1600">
                <a:solidFill>
                  <a:schemeClr val="lt2"/>
                </a:solidFill>
              </a:rPr>
              <a:t>26/08/2019 &amp; 03/09/2019</a:t>
            </a:r>
            <a:endParaRPr sz="1600">
              <a:solidFill>
                <a:schemeClr val="lt2"/>
              </a:solidFill>
            </a:endParaRPr>
          </a:p>
        </p:txBody>
      </p:sp>
      <p:pic>
        <p:nvPicPr>
          <p:cNvPr id="325" name="Google Shape;3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Influencers Highlights (2/2)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331" name="Google Shape;3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5"/>
          <p:cNvSpPr txBox="1"/>
          <p:nvPr/>
        </p:nvSpPr>
        <p:spPr>
          <a:xfrm>
            <a:off x="1311425" y="4138250"/>
            <a:ext cx="21276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1600">
                <a:solidFill>
                  <a:schemeClr val="lt2"/>
                </a:solidFill>
              </a:rPr>
              <a:t>856 </a:t>
            </a:r>
            <a:r>
              <a:rPr lang="fr" sz="1600">
                <a:solidFill>
                  <a:schemeClr val="lt2"/>
                </a:solidFill>
              </a:rPr>
              <a:t>max viewers</a:t>
            </a:r>
            <a:br>
              <a:rPr b="1" lang="fr" sz="1600">
                <a:solidFill>
                  <a:schemeClr val="lt2"/>
                </a:solidFill>
              </a:rPr>
            </a:br>
            <a:r>
              <a:rPr b="1" lang="fr" sz="1600">
                <a:solidFill>
                  <a:schemeClr val="lt2"/>
                </a:solidFill>
              </a:rPr>
              <a:t>2226 </a:t>
            </a:r>
            <a:r>
              <a:rPr lang="fr" sz="1600">
                <a:solidFill>
                  <a:schemeClr val="lt2"/>
                </a:solidFill>
              </a:rPr>
              <a:t>unique views</a:t>
            </a:r>
            <a:br>
              <a:rPr lang="fr" sz="1600">
                <a:solidFill>
                  <a:schemeClr val="lt2"/>
                </a:solidFill>
              </a:rPr>
            </a:br>
            <a:r>
              <a:rPr lang="fr" sz="1600">
                <a:solidFill>
                  <a:schemeClr val="lt2"/>
                </a:solidFill>
              </a:rPr>
              <a:t>06/09/2019</a:t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335" name="Google Shape;335;p35"/>
          <p:cNvSpPr txBox="1"/>
          <p:nvPr/>
        </p:nvSpPr>
        <p:spPr>
          <a:xfrm>
            <a:off x="5717125" y="4138250"/>
            <a:ext cx="2079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1600">
                <a:solidFill>
                  <a:schemeClr val="lt2"/>
                </a:solidFill>
              </a:rPr>
              <a:t>512 </a:t>
            </a:r>
            <a:r>
              <a:rPr lang="fr" sz="1600">
                <a:solidFill>
                  <a:schemeClr val="lt2"/>
                </a:solidFill>
              </a:rPr>
              <a:t>max viewers</a:t>
            </a:r>
            <a:br>
              <a:rPr b="1" lang="fr" sz="1600">
                <a:solidFill>
                  <a:schemeClr val="lt2"/>
                </a:solidFill>
              </a:rPr>
            </a:br>
            <a:r>
              <a:rPr b="1" lang="fr" sz="1600">
                <a:solidFill>
                  <a:schemeClr val="lt2"/>
                </a:solidFill>
              </a:rPr>
              <a:t>6164 </a:t>
            </a:r>
            <a:r>
              <a:rPr lang="fr" sz="1600">
                <a:solidFill>
                  <a:schemeClr val="lt2"/>
                </a:solidFill>
              </a:rPr>
              <a:t>unique views</a:t>
            </a:r>
            <a:br>
              <a:rPr lang="fr" sz="1600">
                <a:solidFill>
                  <a:schemeClr val="lt2"/>
                </a:solidFill>
              </a:rPr>
            </a:br>
            <a:r>
              <a:rPr lang="fr" sz="1600">
                <a:solidFill>
                  <a:schemeClr val="lt2"/>
                </a:solidFill>
              </a:rPr>
              <a:t>07/10/2019</a:t>
            </a:r>
            <a:endParaRPr sz="1600">
              <a:solidFill>
                <a:schemeClr val="lt2"/>
              </a:solidFill>
            </a:endParaRPr>
          </a:p>
        </p:txBody>
      </p:sp>
      <p:pic>
        <p:nvPicPr>
          <p:cNvPr id="336" name="Google Shape;3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200" y="1796025"/>
            <a:ext cx="4054046" cy="228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0050" y="1796000"/>
            <a:ext cx="4054051" cy="228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6550" y="1202075"/>
            <a:ext cx="145732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8425" y="1192550"/>
            <a:ext cx="12573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Thanks for Watching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7050" y="1229212"/>
            <a:ext cx="4828275" cy="31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Quick Recap &amp; Objectives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Tactical Adventures - Independent Studios created in November 2018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Main objectives 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Game announcement 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Wide distribution to specialist, B2B &amp; mainstream media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Deal with big outlet for interviews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Gamescom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Let the medias know about Tactical Adventures presence at Gamescom 2019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Book meeting with medias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Let them spread the news about the incoming Kickstarter &amp; Demo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Kickstarter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Draw public attention with medias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Grow backers &amp; community numbers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Global coverage : Overview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36 different french medias</a:t>
            </a:r>
            <a:r>
              <a:rPr lang="fr"/>
              <a:t> made articles about Solasta, for a total of </a:t>
            </a:r>
            <a:r>
              <a:rPr b="1" lang="fr"/>
              <a:t>72 articles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00" y="1688025"/>
            <a:ext cx="3676775" cy="28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724400" y="1702575"/>
            <a:ext cx="4260300" cy="29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Top Medias</a:t>
            </a:r>
            <a:endParaRPr b="1" sz="1800"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b="1" lang="fr">
                <a:solidFill>
                  <a:schemeClr val="lt2"/>
                </a:solidFill>
              </a:rPr>
              <a:t>Jeuxvideo.com</a:t>
            </a:r>
            <a:r>
              <a:rPr lang="fr">
                <a:solidFill>
                  <a:schemeClr val="lt2"/>
                </a:solidFill>
              </a:rPr>
              <a:t> : 7 articles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b="1" lang="fr">
                <a:solidFill>
                  <a:schemeClr val="lt2"/>
                </a:solidFill>
              </a:rPr>
              <a:t>Rpgjeuxvideo.com</a:t>
            </a:r>
            <a:r>
              <a:rPr lang="fr">
                <a:solidFill>
                  <a:schemeClr val="lt2"/>
                </a:solidFill>
              </a:rPr>
              <a:t> : 7 articles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b="1" lang="fr">
                <a:solidFill>
                  <a:schemeClr val="lt2"/>
                </a:solidFill>
              </a:rPr>
              <a:t>Geekgeneration.fr</a:t>
            </a:r>
            <a:r>
              <a:rPr lang="fr">
                <a:solidFill>
                  <a:schemeClr val="lt2"/>
                </a:solidFill>
              </a:rPr>
              <a:t> : 6 articles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b="1" lang="fr">
                <a:solidFill>
                  <a:schemeClr val="lt2"/>
                </a:solidFill>
              </a:rPr>
              <a:t>Warlegend.net</a:t>
            </a:r>
            <a:r>
              <a:rPr lang="fr">
                <a:solidFill>
                  <a:schemeClr val="lt2"/>
                </a:solidFill>
              </a:rPr>
              <a:t> : 5 articles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b="1" lang="fr">
                <a:solidFill>
                  <a:schemeClr val="lt2"/>
                </a:solidFill>
              </a:rPr>
              <a:t>Gamekult</a:t>
            </a:r>
            <a:r>
              <a:rPr lang="fr">
                <a:solidFill>
                  <a:schemeClr val="lt2"/>
                </a:solidFill>
              </a:rPr>
              <a:t> : 4 articles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b="1" lang="fr">
                <a:solidFill>
                  <a:schemeClr val="lt2"/>
                </a:solidFill>
              </a:rPr>
              <a:t>Gamalive.com / Gameblog.fr / Jeuxonline.info</a:t>
            </a:r>
            <a:r>
              <a:rPr lang="fr">
                <a:solidFill>
                  <a:schemeClr val="lt2"/>
                </a:solidFill>
              </a:rPr>
              <a:t> : 3 articles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Press Releases : Timeline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3059123" y="1730961"/>
            <a:ext cx="913800" cy="570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1950320" y="1302400"/>
            <a:ext cx="913800" cy="913800"/>
          </a:xfrm>
          <a:prstGeom prst="ellipse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1932545" y="1549838"/>
            <a:ext cx="9495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b="1" lang="fr" sz="10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june 25</a:t>
            </a:r>
            <a:endParaRPr b="1" sz="10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940763" y="2007946"/>
            <a:ext cx="26283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Game Announcement</a:t>
            </a:r>
            <a:endParaRPr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4132647" y="1302400"/>
            <a:ext cx="913800" cy="913800"/>
          </a:xfrm>
          <a:prstGeom prst="ellipse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3275490" y="2007946"/>
            <a:ext cx="26283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Kickstarter Announcement</a:t>
            </a:r>
            <a:endParaRPr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6279678" y="1302400"/>
            <a:ext cx="913800" cy="913800"/>
          </a:xfrm>
          <a:prstGeom prst="ellipse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422525" y="2007946"/>
            <a:ext cx="26283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Kickstarter launch</a:t>
            </a:r>
            <a:endParaRPr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5210618" y="1730961"/>
            <a:ext cx="913800" cy="570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117094" y="1549834"/>
            <a:ext cx="9495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b="1" lang="fr" sz="10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aug 19</a:t>
            </a:r>
            <a:endParaRPr b="1" sz="10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6257638" y="1549834"/>
            <a:ext cx="9495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b="1" lang="fr" sz="10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sept 3</a:t>
            </a:r>
            <a:endParaRPr b="1" sz="10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989620" y="3027300"/>
            <a:ext cx="912900" cy="912600"/>
          </a:xfrm>
          <a:prstGeom prst="ellipse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1153402" y="3769792"/>
            <a:ext cx="262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WotC partnership</a:t>
            </a:r>
            <a:endParaRPr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1989407" y="3326369"/>
            <a:ext cx="948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b="1" lang="fr" sz="10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sept 24</a:t>
            </a:r>
            <a:endParaRPr b="1" sz="10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4134208" y="3027300"/>
            <a:ext cx="912900" cy="912600"/>
          </a:xfrm>
          <a:prstGeom prst="ellipse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3297991" y="3769792"/>
            <a:ext cx="262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Kickstarter funded</a:t>
            </a:r>
            <a:endParaRPr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4108424" y="3326341"/>
            <a:ext cx="948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b="1" lang="fr" sz="10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sept 30</a:t>
            </a:r>
            <a:endParaRPr b="1" sz="10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3066755" y="3455354"/>
            <a:ext cx="912900" cy="564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6254553" y="3027300"/>
            <a:ext cx="913800" cy="913800"/>
          </a:xfrm>
          <a:prstGeom prst="ellipse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5386750" y="3769346"/>
            <a:ext cx="26283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End of the Kickstarter</a:t>
            </a:r>
            <a:endParaRPr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5185493" y="3455861"/>
            <a:ext cx="913800" cy="570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6232513" y="3274734"/>
            <a:ext cx="9495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b="1" lang="fr" sz="10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oct 7</a:t>
            </a:r>
            <a:endParaRPr b="1" sz="10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Temps forts</a:t>
            </a:r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Annonce jeu, Gamescom, début Kickstarter, réussite / fin 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Une slide par temps fort : objectifs + résultats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courbe des retombées par semaine / 3 mois = 12 semaines</a:t>
            </a:r>
            <a:endParaRPr/>
          </a:p>
        </p:txBody>
      </p:sp>
      <p:pic>
        <p:nvPicPr>
          <p:cNvPr id="127" name="Google Shape;127;p18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72" y="348637"/>
            <a:ext cx="8764068" cy="444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 actions: Solasta - CotM announcement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 release date: 25/06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Coverage: 13 news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u="sng"/>
              <a:t>How did we perform</a:t>
            </a:r>
            <a:r>
              <a:rPr lang="fr"/>
              <a:t>: The announcement was pretty good. We got the biggest french medias attention (Gamekult, JVC, Gameblog) and obtained interviews too. 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6450" y="2941600"/>
            <a:ext cx="3628152" cy="20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311700" y="2941600"/>
            <a:ext cx="4517100" cy="16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2"/>
                </a:solidFill>
              </a:rPr>
              <a:t>High quality assets (dev diary, animated trailer, arts) helped to define the project, even with no in-game elements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fr" sz="1800">
                <a:solidFill>
                  <a:schemeClr val="lt2"/>
                </a:solidFill>
              </a:rPr>
              <a:t> The hype is real !</a:t>
            </a:r>
            <a:endParaRPr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 actions: Kickstarter’s date announcement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 release date: 19/08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Coverage: 4 news (skewed numbers because many websites announced the Kickstarter date in their previews, which were releasing at the same time)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u="sng"/>
              <a:t>How did we perform:</a:t>
            </a:r>
            <a:r>
              <a:rPr lang="fr"/>
              <a:t> The Kickstarter date announcement was pretty slow by itself, since it was a few days between the Gamescom, with only a few screenshots.</a:t>
            </a: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4900" y="3977887"/>
            <a:ext cx="3243425" cy="3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3950" y="3292899"/>
            <a:ext cx="3049724" cy="17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Alegreya SC"/>
                <a:ea typeface="Alegreya SC"/>
                <a:cs typeface="Alegreya SC"/>
                <a:sym typeface="Alegreya SC"/>
              </a:rPr>
              <a:t>PR actions: Gamescom</a:t>
            </a:r>
            <a:endParaRPr>
              <a:latin typeface="Alegreya SC"/>
              <a:ea typeface="Alegreya SC"/>
              <a:cs typeface="Alegreya SC"/>
              <a:sym typeface="Alegreya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 release date: 20-21/08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Coverage: 8 previews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u="sng"/>
              <a:t>How did we perform</a:t>
            </a:r>
            <a:r>
              <a:rPr lang="fr"/>
              <a:t>: We obtained 12 meetings over one day and a half (and had to decline some proposition in order to keep slots for the other territories). We can call it a success and it definitely helped to set the trend for the Kickstarter launch</a:t>
            </a:r>
            <a:endParaRPr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282" y="-107725"/>
            <a:ext cx="1631144" cy="10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00" y="65424"/>
            <a:ext cx="455525" cy="4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25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7800" y="4568875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1750" y="3551138"/>
            <a:ext cx="3037986" cy="10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7115" y="3593162"/>
            <a:ext cx="2592286" cy="12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96263" y="3687189"/>
            <a:ext cx="848238" cy="84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6252" y="3720638"/>
            <a:ext cx="848250" cy="84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